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10080625" cy="14401800"/>
  <p:notesSz cx="5727700" cy="8428038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EE1"/>
    <a:srgbClr val="FFFFCC"/>
    <a:srgbClr val="FEB448"/>
    <a:srgbClr val="F456F8"/>
    <a:srgbClr val="F452F8"/>
    <a:srgbClr val="AA72D4"/>
    <a:srgbClr val="FFFF66"/>
    <a:srgbClr val="ECEC80"/>
    <a:srgbClr val="8238BA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24" autoAdjust="0"/>
  </p:normalViewPr>
  <p:slideViewPr>
    <p:cSldViewPr snapToGrid="0">
      <p:cViewPr varScale="1">
        <p:scale>
          <a:sx n="38" d="100"/>
          <a:sy n="38" d="100"/>
        </p:scale>
        <p:origin x="1416" y="96"/>
      </p:cViewPr>
      <p:guideLst>
        <p:guide orient="horz" pos="453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482340" cy="422287"/>
          </a:xfrm>
          <a:prstGeom prst="rect">
            <a:avLst/>
          </a:prstGeom>
        </p:spPr>
        <p:txBody>
          <a:bodyPr vert="horz" lIns="53272" tIns="26636" rIns="53272" bIns="26636" rtlCol="0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244444" y="4"/>
            <a:ext cx="2482340" cy="422287"/>
          </a:xfrm>
          <a:prstGeom prst="rect">
            <a:avLst/>
          </a:prstGeom>
        </p:spPr>
        <p:txBody>
          <a:bodyPr vert="horz" lIns="53272" tIns="26636" rIns="53272" bIns="26636" rtlCol="0"/>
          <a:lstStyle>
            <a:lvl1pPr algn="r">
              <a:defRPr sz="700"/>
            </a:lvl1pPr>
          </a:lstStyle>
          <a:p>
            <a:fld id="{F6B3DCFD-A2D5-4D37-9AB0-108B2099B743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870075" y="1054100"/>
            <a:ext cx="1987550" cy="284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3272" tIns="26636" rIns="53272" bIns="266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72497" y="4056016"/>
            <a:ext cx="4582710" cy="3318639"/>
          </a:xfrm>
          <a:prstGeom prst="rect">
            <a:avLst/>
          </a:prstGeom>
        </p:spPr>
        <p:txBody>
          <a:bodyPr vert="horz" lIns="53272" tIns="26636" rIns="53272" bIns="2663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8005753"/>
            <a:ext cx="2482340" cy="422287"/>
          </a:xfrm>
          <a:prstGeom prst="rect">
            <a:avLst/>
          </a:prstGeom>
        </p:spPr>
        <p:txBody>
          <a:bodyPr vert="horz" lIns="53272" tIns="26636" rIns="53272" bIns="26636" rtlCol="0" anchor="b"/>
          <a:lstStyle>
            <a:lvl1pPr algn="l">
              <a:defRPr sz="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244444" y="8005753"/>
            <a:ext cx="2482340" cy="422287"/>
          </a:xfrm>
          <a:prstGeom prst="rect">
            <a:avLst/>
          </a:prstGeom>
        </p:spPr>
        <p:txBody>
          <a:bodyPr vert="horz" lIns="53272" tIns="26636" rIns="53272" bIns="26636" rtlCol="0" anchor="b"/>
          <a:lstStyle>
            <a:lvl1pPr algn="r">
              <a:defRPr sz="700"/>
            </a:lvl1pPr>
          </a:lstStyle>
          <a:p>
            <a:fld id="{855E5803-70C9-49A4-AFFA-2A7AD5EC6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80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870075" y="1054100"/>
            <a:ext cx="1987550" cy="284321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E5803-70C9-49A4-AFFA-2A7AD5EC673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27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6047" y="4473897"/>
            <a:ext cx="8568531" cy="308705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094" y="8161020"/>
            <a:ext cx="7056438" cy="36804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7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58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74227" y="1076804"/>
            <a:ext cx="2381897" cy="229362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28537" y="1076804"/>
            <a:ext cx="6977683" cy="229362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55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0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300" y="9254491"/>
            <a:ext cx="8568531" cy="2860358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96300" y="6104102"/>
            <a:ext cx="8568531" cy="3150393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80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28535" y="6274119"/>
            <a:ext cx="4679790" cy="1773888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76334" y="6274119"/>
            <a:ext cx="4679790" cy="17738885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7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576740"/>
            <a:ext cx="9072563" cy="2400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4034" y="3223738"/>
            <a:ext cx="4454026" cy="134350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4034" y="4567238"/>
            <a:ext cx="4454026" cy="829770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120819" y="3223738"/>
            <a:ext cx="4455777" cy="134350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120819" y="4567238"/>
            <a:ext cx="4455777" cy="829770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4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40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109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4" y="573405"/>
            <a:ext cx="3316457" cy="244030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41244" y="573410"/>
            <a:ext cx="5635350" cy="12291537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04034" y="3013714"/>
            <a:ext cx="3316457" cy="9851232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44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5873" y="10081261"/>
            <a:ext cx="6048375" cy="11901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75873" y="1286828"/>
            <a:ext cx="6048375" cy="864108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75873" y="11271411"/>
            <a:ext cx="6048375" cy="1690210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21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04031" y="576740"/>
            <a:ext cx="9072563" cy="24003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04031" y="3360421"/>
            <a:ext cx="9072563" cy="9504522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04031" y="13348340"/>
            <a:ext cx="2352146" cy="766762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F99E-2B2B-4CAE-AF7B-8DD329CCEF22}" type="datetimeFigureOut">
              <a:rPr kumimoji="1" lang="ja-JP" altLang="en-US" smtClean="0"/>
              <a:t>2020/11/9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444214" y="13348340"/>
            <a:ext cx="3192198" cy="766762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224448" y="13348340"/>
            <a:ext cx="2352146" cy="766762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1E2C-35DE-464F-9718-4F8AA88782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20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3" Type="http://schemas.openxmlformats.org/officeDocument/2006/relationships/image" Target="../media/image1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5" Type="http://schemas.openxmlformats.org/officeDocument/2006/relationships/image" Target="../media/image3.gif"/><Relationship Id="rId15" Type="http://schemas.microsoft.com/office/2007/relationships/hdphoto" Target="../media/hdphoto3.wdp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正方形/長方形 131"/>
          <p:cNvSpPr/>
          <p:nvPr/>
        </p:nvSpPr>
        <p:spPr>
          <a:xfrm>
            <a:off x="4192832" y="6253454"/>
            <a:ext cx="2751089" cy="225324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7140677" y="4400393"/>
            <a:ext cx="2792885" cy="200908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7112107" y="6572079"/>
            <a:ext cx="2792033" cy="200908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3129" y="135904"/>
            <a:ext cx="9801163" cy="128675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7146595" y="2261658"/>
            <a:ext cx="2792033" cy="200908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144379" y="8762771"/>
            <a:ext cx="9787082" cy="5487001"/>
          </a:xfrm>
          <a:prstGeom prst="rect">
            <a:avLst/>
          </a:prstGeom>
          <a:pattFill prst="pct75">
            <a:fgClr>
              <a:srgbClr val="FFC000"/>
            </a:fgClr>
            <a:bgClr>
              <a:schemeClr val="bg1"/>
            </a:bgClr>
          </a:patt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5" name="正方形/長方形 74"/>
          <p:cNvSpPr/>
          <p:nvPr/>
        </p:nvSpPr>
        <p:spPr>
          <a:xfrm>
            <a:off x="198752" y="3312292"/>
            <a:ext cx="3850330" cy="266677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正方形/長方形 104"/>
          <p:cNvSpPr/>
          <p:nvPr/>
        </p:nvSpPr>
        <p:spPr>
          <a:xfrm>
            <a:off x="12722938" y="4859022"/>
            <a:ext cx="2424937" cy="805995"/>
          </a:xfrm>
          <a:prstGeom prst="rect">
            <a:avLst/>
          </a:prstGeom>
          <a:solidFill>
            <a:srgbClr val="FA5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/>
          <p:nvPr/>
        </p:nvSpPr>
        <p:spPr>
          <a:xfrm>
            <a:off x="383536" y="11860746"/>
            <a:ext cx="5042495" cy="22574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4580" y="151376"/>
            <a:ext cx="2871762" cy="2871762"/>
          </a:xfrm>
          <a:prstGeom prst="rect">
            <a:avLst/>
          </a:prstGeom>
        </p:spPr>
      </p:pic>
      <p:sp>
        <p:nvSpPr>
          <p:cNvPr id="56" name="正方形/長方形 55"/>
          <p:cNvSpPr/>
          <p:nvPr/>
        </p:nvSpPr>
        <p:spPr>
          <a:xfrm>
            <a:off x="-7326138" y="588470"/>
            <a:ext cx="14766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ja-JP" altLang="en-US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お</a:t>
            </a:r>
            <a:r>
              <a:rPr lang="ja-JP" altLang="en-US" sz="2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気軽</a:t>
            </a:r>
            <a:r>
              <a:rPr lang="ja-JP" altLang="en-US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に</a:t>
            </a:r>
            <a:endParaRPr lang="en-US" altLang="ja-JP" sz="24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ja-JP" altLang="en-US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お問合せ</a:t>
            </a:r>
            <a:endParaRPr lang="en-US" altLang="ja-JP" sz="24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ja-JP" altLang="en-US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ea"/>
                <a:ea typeface="+mj-ea"/>
              </a:rPr>
              <a:t>ください。</a:t>
            </a:r>
            <a:endParaRPr lang="en-US" altLang="ja-JP" sz="24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74" y="305368"/>
            <a:ext cx="1176534" cy="882402"/>
          </a:xfrm>
          <a:prstGeom prst="rect">
            <a:avLst/>
          </a:prstGeom>
        </p:spPr>
      </p:pic>
      <p:sp>
        <p:nvSpPr>
          <p:cNvPr id="60" name="正方形/長方形 59"/>
          <p:cNvSpPr/>
          <p:nvPr/>
        </p:nvSpPr>
        <p:spPr>
          <a:xfrm>
            <a:off x="5811170" y="1182364"/>
            <a:ext cx="1847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2400" u="sng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endParaRPr lang="en-US" altLang="ja-JP" sz="3200" u="sng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-3432462" y="1487057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0" i="1" cap="none" spc="0" dirty="0" smtClean="0">
                <a:ln w="50800"/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完成</a:t>
            </a:r>
            <a:r>
              <a:rPr lang="ja-JP" altLang="en-US" sz="2800" b="0" i="1" cap="none" spc="0" dirty="0" smtClean="0">
                <a:ln w="50800"/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しました♪</a:t>
            </a:r>
            <a:endParaRPr lang="ja-JP" altLang="en-US" sz="2800" b="0" i="1" cap="none" spc="0" dirty="0">
              <a:ln w="50800"/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9" name="Picture 4" descr="C:\Users\kanto-3\AppData\Local\Microsoft\Windows\Temporary Internet Files\Content.IE5\5QUQ8XZW\MC90043616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827">
            <a:off x="11888212" y="8537156"/>
            <a:ext cx="762410" cy="6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kanto-3\AppData\Local\Microsoft\Windows\Temporary Internet Files\Content.IE5\BUJ8DHDT\MC900436169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426">
            <a:off x="13708329" y="2857544"/>
            <a:ext cx="846544" cy="5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正方形/長方形 54"/>
          <p:cNvSpPr/>
          <p:nvPr/>
        </p:nvSpPr>
        <p:spPr>
          <a:xfrm>
            <a:off x="156981" y="2227209"/>
            <a:ext cx="7377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 smtClean="0">
                <a:latin typeface="+mn-ea"/>
                <a:cs typeface="ＭＳ Ｐゴシック" panose="020B0600070205080204" pitchFamily="50" charset="-128"/>
              </a:rPr>
              <a:t>★</a:t>
            </a:r>
            <a:r>
              <a:rPr lang="en-US" altLang="ja-JP" sz="2400" dirty="0" smtClean="0">
                <a:latin typeface="+mn-ea"/>
                <a:cs typeface="ＭＳ Ｐゴシック" panose="020B0600070205080204" pitchFamily="50" charset="-128"/>
              </a:rPr>
              <a:t>5</a:t>
            </a:r>
            <a:r>
              <a:rPr lang="ja-JP" altLang="en-US" sz="2400" dirty="0" smtClean="0">
                <a:latin typeface="+mn-ea"/>
                <a:cs typeface="ＭＳ Ｐゴシック" panose="020B0600070205080204" pitchFamily="50" charset="-128"/>
              </a:rPr>
              <a:t>分圏内にコンビニ・スーパーあり生活環境良好♪</a:t>
            </a:r>
            <a:endParaRPr lang="en-US" altLang="ja-JP" sz="2400" dirty="0" smtClean="0">
              <a:latin typeface="+mn-ea"/>
              <a:cs typeface="ＭＳ Ｐゴシック" panose="020B0600070205080204" pitchFamily="50" charset="-128"/>
            </a:endParaRPr>
          </a:p>
          <a:p>
            <a:pPr algn="just">
              <a:spcAft>
                <a:spcPts val="0"/>
              </a:spcAft>
            </a:pPr>
            <a:r>
              <a:rPr lang="ja-JP" altLang="en-US" sz="2400" dirty="0" smtClean="0">
                <a:latin typeface="+mn-ea"/>
                <a:cs typeface="ＭＳ Ｐゴシック" panose="020B0600070205080204" pitchFamily="50" charset="-128"/>
              </a:rPr>
              <a:t>★駐車スペース並列</a:t>
            </a:r>
            <a:r>
              <a:rPr lang="en-US" altLang="ja-JP" sz="2400" dirty="0" smtClean="0">
                <a:latin typeface="+mn-ea"/>
                <a:cs typeface="ＭＳ Ｐゴシック" panose="020B0600070205080204" pitchFamily="50" charset="-128"/>
              </a:rPr>
              <a:t>2</a:t>
            </a:r>
            <a:r>
              <a:rPr lang="ja-JP" altLang="en-US" sz="2400" dirty="0" smtClean="0">
                <a:latin typeface="+mn-ea"/>
                <a:cs typeface="ＭＳ Ｐゴシック" panose="020B0600070205080204" pitchFamily="50" charset="-128"/>
              </a:rPr>
              <a:t>台！</a:t>
            </a:r>
            <a:endParaRPr lang="en-US" altLang="ja-JP" sz="2400" dirty="0">
              <a:latin typeface="+mn-ea"/>
              <a:cs typeface="ＭＳ Ｐゴシック" panose="020B0600070205080204" pitchFamily="50" charset="-128"/>
            </a:endParaRPr>
          </a:p>
          <a:p>
            <a:pPr algn="just">
              <a:spcAft>
                <a:spcPts val="0"/>
              </a:spcAft>
            </a:pPr>
            <a:endParaRPr lang="en-US" altLang="ja-JP" sz="2800" dirty="0" smtClean="0">
              <a:latin typeface="+mn-ea"/>
              <a:cs typeface="ＭＳ Ｐゴシック" panose="020B0600070205080204" pitchFamily="50" charset="-128"/>
            </a:endParaRPr>
          </a:p>
          <a:p>
            <a:pPr algn="just">
              <a:spcAft>
                <a:spcPts val="0"/>
              </a:spcAft>
            </a:pPr>
            <a:endParaRPr lang="en-US" altLang="ja-JP" sz="2400" dirty="0" smtClean="0">
              <a:latin typeface="+mn-ea"/>
              <a:cs typeface="ＭＳ Ｐゴシック" panose="020B0600070205080204" pitchFamily="50" charset="-128"/>
            </a:endParaRPr>
          </a:p>
          <a:p>
            <a:pPr algn="just">
              <a:spcAft>
                <a:spcPts val="0"/>
              </a:spcAft>
            </a:pPr>
            <a:endParaRPr lang="en-US" altLang="ja-JP" sz="4000" b="1" dirty="0" smtClean="0">
              <a:latin typeface="游ゴシック" panose="020B0400000000000000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 rot="19575537">
            <a:off x="-4013249" y="6017983"/>
            <a:ext cx="1139690" cy="566026"/>
            <a:chOff x="4597587" y="8434675"/>
            <a:chExt cx="1139690" cy="566026"/>
          </a:xfrm>
        </p:grpSpPr>
        <p:sp>
          <p:nvSpPr>
            <p:cNvPr id="71" name="正方形/長方形 70"/>
            <p:cNvSpPr/>
            <p:nvPr/>
          </p:nvSpPr>
          <p:spPr>
            <a:xfrm rot="2080708">
              <a:off x="4604183" y="8509816"/>
              <a:ext cx="1133094" cy="490885"/>
            </a:xfrm>
            <a:prstGeom prst="rect">
              <a:avLst/>
            </a:prstGeom>
            <a:solidFill>
              <a:srgbClr val="AA7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/>
            <p:cNvSpPr/>
            <p:nvPr/>
          </p:nvSpPr>
          <p:spPr>
            <a:xfrm rot="2024463">
              <a:off x="4597587" y="8434675"/>
              <a:ext cx="99418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400" i="1" dirty="0">
                  <a:ln w="50800"/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1</a:t>
              </a:r>
              <a:r>
                <a:rPr lang="ja-JP" altLang="en-US" sz="2400" b="0" i="1" cap="none" spc="0" dirty="0" smtClean="0">
                  <a:ln w="50800"/>
                  <a:solidFill>
                    <a:schemeClr val="bg1"/>
                  </a:solidFill>
                  <a:effectLst/>
                  <a:latin typeface="HGP創英角ｺﾞｼｯｸUB" pitchFamily="50" charset="-128"/>
                  <a:ea typeface="HGP創英角ｺﾞｼｯｸUB" pitchFamily="50" charset="-128"/>
                </a:rPr>
                <a:t>号棟</a:t>
              </a:r>
              <a:endParaRPr lang="ja-JP" altLang="en-US" sz="2400" b="0" i="1" cap="none" spc="0" dirty="0">
                <a:ln w="50800"/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</p:grpSp>
      <p:pic>
        <p:nvPicPr>
          <p:cNvPr id="81" name="Picture 4" descr="C:\Users\kanto-3\AppData\Local\Microsoft\Windows\Temporary Internet Files\Content.IE5\5QUQ8XZW\MC90043616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827">
            <a:off x="11162360" y="5134907"/>
            <a:ext cx="762410" cy="6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正方形/長方形 81"/>
          <p:cNvSpPr/>
          <p:nvPr/>
        </p:nvSpPr>
        <p:spPr>
          <a:xfrm>
            <a:off x="-3301173" y="2365018"/>
            <a:ext cx="2424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0" i="1" cap="none" spc="0" dirty="0" smtClean="0">
                <a:ln w="50800"/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内覧</a:t>
            </a:r>
            <a:r>
              <a:rPr lang="ja-JP" altLang="en-US" sz="2800" b="0" i="1" cap="none" spc="0" dirty="0" smtClean="0">
                <a:ln w="50800"/>
                <a:solidFill>
                  <a:schemeClr val="bg1"/>
                </a:solidFill>
                <a:effectLst/>
                <a:latin typeface="HGP創英角ｺﾞｼｯｸUB" pitchFamily="50" charset="-128"/>
                <a:ea typeface="HGP創英角ｺﾞｼｯｸUB" pitchFamily="50" charset="-128"/>
              </a:rPr>
              <a:t>できます</a:t>
            </a:r>
            <a:endParaRPr lang="ja-JP" altLang="en-US" sz="2800" b="0" i="1" cap="none" spc="0" dirty="0">
              <a:ln w="50800"/>
              <a:solidFill>
                <a:schemeClr val="bg1"/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85" name="グループ化 84"/>
          <p:cNvGrpSpPr/>
          <p:nvPr/>
        </p:nvGrpSpPr>
        <p:grpSpPr>
          <a:xfrm>
            <a:off x="5693250" y="12223648"/>
            <a:ext cx="5276203" cy="2377721"/>
            <a:chOff x="154143" y="4943678"/>
            <a:chExt cx="5276203" cy="2377721"/>
          </a:xfrm>
        </p:grpSpPr>
        <p:sp>
          <p:nvSpPr>
            <p:cNvPr id="88" name="正方形/長方形 87"/>
            <p:cNvSpPr/>
            <p:nvPr/>
          </p:nvSpPr>
          <p:spPr>
            <a:xfrm>
              <a:off x="154143" y="4943678"/>
              <a:ext cx="3985075" cy="190567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3" name="グループ化 92"/>
            <p:cNvGrpSpPr/>
            <p:nvPr/>
          </p:nvGrpSpPr>
          <p:grpSpPr>
            <a:xfrm>
              <a:off x="579680" y="5188087"/>
              <a:ext cx="4850666" cy="2133312"/>
              <a:chOff x="6102982" y="4534984"/>
              <a:chExt cx="4850666" cy="2133312"/>
            </a:xfrm>
          </p:grpSpPr>
          <p:sp>
            <p:nvSpPr>
              <p:cNvPr id="103" name="テキスト ボックス 102"/>
              <p:cNvSpPr txBox="1"/>
              <p:nvPr/>
            </p:nvSpPr>
            <p:spPr>
              <a:xfrm>
                <a:off x="6102982" y="4534984"/>
                <a:ext cx="390566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200" b="1" u="sng" dirty="0" smtClean="0"/>
                  <a:t>月々</a:t>
                </a:r>
                <a:r>
                  <a:rPr lang="en-US" altLang="ja-JP" sz="5400" b="1" u="sng" dirty="0" smtClean="0">
                    <a:solidFill>
                      <a:srgbClr val="FF0000"/>
                    </a:solidFill>
                  </a:rPr>
                  <a:t>84,316</a:t>
                </a:r>
                <a:r>
                  <a:rPr kumimoji="1" lang="ja-JP" altLang="en-US" sz="2800" b="1" u="sng" dirty="0" smtClean="0"/>
                  <a:t>円</a:t>
                </a:r>
                <a:endParaRPr kumimoji="1" lang="ja-JP" altLang="en-US" sz="2800" b="1" u="sng" dirty="0"/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 rot="10800000" flipV="1">
                <a:off x="6495149" y="5190968"/>
                <a:ext cx="445849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ja-JP" sz="1000" dirty="0" smtClean="0"/>
              </a:p>
              <a:p>
                <a:r>
                  <a:rPr lang="ja-JP" altLang="en-US" sz="1200" dirty="0"/>
                  <a:t>■</a:t>
                </a:r>
                <a:r>
                  <a:rPr lang="ja-JP" altLang="en-US" sz="1200" dirty="0" smtClean="0"/>
                  <a:t>借入金額</a:t>
                </a:r>
                <a:r>
                  <a:rPr lang="en-US" altLang="ja-JP" sz="1200" dirty="0"/>
                  <a:t>3,180</a:t>
                </a:r>
                <a:r>
                  <a:rPr lang="ja-JP" altLang="en-US" sz="1200" dirty="0" smtClean="0"/>
                  <a:t>円の場合</a:t>
                </a:r>
                <a:endParaRPr lang="en-US" altLang="ja-JP" sz="1200" dirty="0" smtClean="0"/>
              </a:p>
              <a:p>
                <a:r>
                  <a:rPr lang="ja-JP" altLang="en-US" sz="1200" dirty="0" smtClean="0"/>
                  <a:t>■頭金なし・ボーナス払いなし</a:t>
                </a:r>
                <a:endParaRPr lang="en-US" altLang="ja-JP" sz="1200" dirty="0" smtClean="0"/>
              </a:p>
              <a:p>
                <a:r>
                  <a:rPr lang="ja-JP" altLang="en-US" sz="1200" dirty="0" smtClean="0"/>
                  <a:t>■金利</a:t>
                </a:r>
                <a:r>
                  <a:rPr lang="en-US" altLang="ja-JP" sz="1200" dirty="0" smtClean="0"/>
                  <a:t>0.625</a:t>
                </a:r>
                <a:r>
                  <a:rPr lang="ja-JP" altLang="en-US" sz="1200" dirty="0" smtClean="0"/>
                  <a:t>％■借入期間</a:t>
                </a:r>
                <a:r>
                  <a:rPr lang="en-US" altLang="ja-JP" sz="1200" dirty="0" smtClean="0"/>
                  <a:t>35</a:t>
                </a:r>
                <a:r>
                  <a:rPr lang="ja-JP" altLang="en-US" sz="1200" dirty="0" smtClean="0"/>
                  <a:t>年</a:t>
                </a:r>
                <a:endParaRPr lang="en-US" altLang="ja-JP" sz="1200" dirty="0" smtClean="0"/>
              </a:p>
              <a:p>
                <a:r>
                  <a:rPr lang="en-US" altLang="ja-JP" sz="1200" dirty="0" smtClean="0"/>
                  <a:t>※</a:t>
                </a:r>
                <a:r>
                  <a:rPr lang="ja-JP" altLang="en-US" sz="1200" dirty="0" smtClean="0"/>
                  <a:t>別途諸費用がかかります。</a:t>
                </a:r>
                <a:endParaRPr lang="en-US" altLang="ja-JP" sz="2000" dirty="0" smtClean="0"/>
              </a:p>
              <a:p>
                <a:endParaRPr kumimoji="1" lang="ja-JP" altLang="en-US" sz="3200" dirty="0"/>
              </a:p>
            </p:txBody>
          </p:sp>
        </p:grpSp>
        <p:grpSp>
          <p:nvGrpSpPr>
            <p:cNvPr id="94" name="グループ化 93"/>
            <p:cNvGrpSpPr/>
            <p:nvPr/>
          </p:nvGrpSpPr>
          <p:grpSpPr>
            <a:xfrm>
              <a:off x="178396" y="4966702"/>
              <a:ext cx="1340349" cy="451780"/>
              <a:chOff x="4266956" y="8483639"/>
              <a:chExt cx="1340349" cy="451780"/>
            </a:xfrm>
          </p:grpSpPr>
          <p:sp>
            <p:nvSpPr>
              <p:cNvPr id="98" name="正方形/長方形 97"/>
              <p:cNvSpPr/>
              <p:nvPr/>
            </p:nvSpPr>
            <p:spPr>
              <a:xfrm>
                <a:off x="4266956" y="8483639"/>
                <a:ext cx="1340349" cy="4517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正方形/長方形 101"/>
              <p:cNvSpPr/>
              <p:nvPr/>
            </p:nvSpPr>
            <p:spPr>
              <a:xfrm>
                <a:off x="4266956" y="8504389"/>
                <a:ext cx="1202572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2000" b="1" i="1" dirty="0" smtClean="0">
                    <a:ln w="50800"/>
                    <a:solidFill>
                      <a:schemeClr val="bg1"/>
                    </a:solidFill>
                    <a:latin typeface="+mj-ea"/>
                    <a:ea typeface="+mj-ea"/>
                  </a:rPr>
                  <a:t>お支払例</a:t>
                </a:r>
                <a:endParaRPr lang="ja-JP" altLang="en-US" sz="2000" b="1" i="1" cap="none" spc="0" dirty="0">
                  <a:ln w="50800"/>
                  <a:solidFill>
                    <a:schemeClr val="bg1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79" name="グループ化 78"/>
          <p:cNvGrpSpPr/>
          <p:nvPr/>
        </p:nvGrpSpPr>
        <p:grpSpPr>
          <a:xfrm>
            <a:off x="6365243" y="10548554"/>
            <a:ext cx="3304703" cy="1515292"/>
            <a:chOff x="4408560" y="4923847"/>
            <a:chExt cx="3304703" cy="1515292"/>
          </a:xfrm>
        </p:grpSpPr>
        <p:sp>
          <p:nvSpPr>
            <p:cNvPr id="111" name="正方形/長方形 110"/>
            <p:cNvSpPr/>
            <p:nvPr/>
          </p:nvSpPr>
          <p:spPr>
            <a:xfrm>
              <a:off x="4408560" y="4923847"/>
              <a:ext cx="3304703" cy="15152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7" name="グループ化 106"/>
            <p:cNvGrpSpPr/>
            <p:nvPr/>
          </p:nvGrpSpPr>
          <p:grpSpPr>
            <a:xfrm>
              <a:off x="4408560" y="4953742"/>
              <a:ext cx="747328" cy="425544"/>
              <a:chOff x="4762349" y="8274836"/>
              <a:chExt cx="747328" cy="425544"/>
            </a:xfrm>
          </p:grpSpPr>
          <p:sp>
            <p:nvSpPr>
              <p:cNvPr id="109" name="正方形/長方形 108"/>
              <p:cNvSpPr/>
              <p:nvPr/>
            </p:nvSpPr>
            <p:spPr>
              <a:xfrm>
                <a:off x="4790078" y="8274836"/>
                <a:ext cx="719599" cy="42554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正方形/長方形 109"/>
              <p:cNvSpPr/>
              <p:nvPr/>
            </p:nvSpPr>
            <p:spPr>
              <a:xfrm>
                <a:off x="4762349" y="8300270"/>
                <a:ext cx="700833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2000" b="1" i="1" dirty="0">
                    <a:ln w="50800"/>
                    <a:solidFill>
                      <a:schemeClr val="bg1"/>
                    </a:solidFill>
                    <a:latin typeface="+mj-ea"/>
                    <a:ea typeface="+mj-ea"/>
                  </a:rPr>
                  <a:t>学区</a:t>
                </a:r>
                <a:endParaRPr lang="ja-JP" altLang="en-US" sz="2000" b="1" i="1" cap="none" spc="0" dirty="0">
                  <a:ln w="50800"/>
                  <a:solidFill>
                    <a:schemeClr val="bg1"/>
                  </a:solidFill>
                  <a:effectLst/>
                  <a:latin typeface="+mj-ea"/>
                  <a:ea typeface="+mj-ea"/>
                </a:endParaRPr>
              </a:p>
            </p:txBody>
          </p:sp>
        </p:grpSp>
      </p:grpSp>
      <p:sp>
        <p:nvSpPr>
          <p:cNvPr id="97" name="正方形/長方形 96"/>
          <p:cNvSpPr/>
          <p:nvPr/>
        </p:nvSpPr>
        <p:spPr>
          <a:xfrm>
            <a:off x="12614837" y="10745859"/>
            <a:ext cx="4020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000" dirty="0" smtClean="0">
                <a:latin typeface="+mn-ea"/>
                <a:cs typeface="ＭＳ Ｐゴシック" panose="020B0600070205080204" pitchFamily="50" charset="-128"/>
              </a:rPr>
              <a:t>全居室</a:t>
            </a:r>
            <a:r>
              <a:rPr lang="en-US" altLang="ja-JP" sz="2000" dirty="0" smtClean="0">
                <a:latin typeface="+mn-ea"/>
                <a:cs typeface="ＭＳ Ｐゴシック" panose="020B0600070205080204" pitchFamily="50" charset="-128"/>
              </a:rPr>
              <a:t>6</a:t>
            </a:r>
            <a:r>
              <a:rPr lang="ja-JP" altLang="en-US" sz="2000" dirty="0" smtClean="0">
                <a:latin typeface="+mn-ea"/>
                <a:cs typeface="ＭＳ Ｐゴシック" panose="020B0600070205080204" pitchFamily="50" charset="-128"/>
              </a:rPr>
              <a:t>帖以上</a:t>
            </a:r>
            <a:endParaRPr lang="en-US" altLang="ja-JP" sz="2000" dirty="0" smtClean="0">
              <a:latin typeface="+mn-ea"/>
              <a:cs typeface="ＭＳ Ｐゴシック" panose="020B0600070205080204" pitchFamily="50" charset="-128"/>
            </a:endParaRPr>
          </a:p>
        </p:txBody>
      </p:sp>
      <p:pic>
        <p:nvPicPr>
          <p:cNvPr id="99" name="Picture 2" descr="C:\Users\kanto-3\AppData\Local\Microsoft\Windows\Temporary Internet Files\Content.IE5\BUJ8DHDT\MC900436169[2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32">
            <a:off x="11672278" y="9674576"/>
            <a:ext cx="806345" cy="5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正方形/長方形 83"/>
          <p:cNvSpPr/>
          <p:nvPr/>
        </p:nvSpPr>
        <p:spPr>
          <a:xfrm>
            <a:off x="7545386" y="3931058"/>
            <a:ext cx="3449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dirty="0">
                <a:latin typeface="+mj-ea"/>
                <a:ea typeface="+mj-ea"/>
                <a:cs typeface="ＭＳ Ｐゴシック" panose="020B0600070205080204" pitchFamily="50" charset="-128"/>
              </a:rPr>
              <a:t>人気</a:t>
            </a: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の対面キッチン</a:t>
            </a:r>
            <a:endParaRPr lang="en-US" altLang="ja-JP" sz="1600" dirty="0" smtClean="0">
              <a:latin typeface="+mj-ea"/>
              <a:ea typeface="+mj-ea"/>
              <a:cs typeface="ＭＳ Ｐゴシック" panose="020B0600070205080204" pitchFamily="50" charset="-128"/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7590860" y="10648736"/>
            <a:ext cx="19559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ja-JP" altLang="en-US" sz="2000" b="1" spc="150" dirty="0" smtClean="0">
                <a:ln w="11430"/>
                <a:ea typeface="+mj-ea"/>
              </a:rPr>
              <a:t>★</a:t>
            </a:r>
            <a:r>
              <a:rPr lang="ja-JP" altLang="en-US" sz="2000" b="1" spc="150" dirty="0">
                <a:ln w="11430"/>
                <a:ea typeface="+mj-ea"/>
              </a:rPr>
              <a:t>坂戸</a:t>
            </a:r>
            <a:r>
              <a:rPr lang="ja-JP" altLang="en-US" sz="2000" b="1" spc="150" dirty="0" smtClean="0">
                <a:ln w="11430"/>
                <a:ea typeface="+mj-ea"/>
              </a:rPr>
              <a:t>小学校</a:t>
            </a:r>
            <a:endParaRPr lang="en-US" altLang="ja-JP" sz="2000" b="1" spc="150" dirty="0" smtClean="0">
              <a:ln w="11430"/>
              <a:ea typeface="+mj-ea"/>
            </a:endParaRPr>
          </a:p>
          <a:p>
            <a:r>
              <a:rPr lang="ja-JP" altLang="en-US" sz="2000" b="1" spc="150" dirty="0" smtClean="0">
                <a:ln w="11430"/>
                <a:ea typeface="+mj-ea"/>
              </a:rPr>
              <a:t>　　・・・</a:t>
            </a:r>
            <a:r>
              <a:rPr lang="en-US" altLang="ja-JP" sz="2000" b="1" spc="150" dirty="0">
                <a:ln w="11430"/>
                <a:ea typeface="+mj-ea"/>
              </a:rPr>
              <a:t>1,120</a:t>
            </a:r>
            <a:r>
              <a:rPr lang="ja-JP" altLang="en-US" sz="2000" b="1" spc="150" dirty="0" err="1" smtClean="0">
                <a:ln w="11430"/>
                <a:ea typeface="+mj-ea"/>
              </a:rPr>
              <a:t>ｍ</a:t>
            </a:r>
            <a:endParaRPr lang="en-US" altLang="ja-JP" sz="2000" b="1" spc="150" dirty="0" smtClean="0">
              <a:ln w="11430"/>
              <a:ea typeface="+mj-ea"/>
            </a:endParaRPr>
          </a:p>
          <a:p>
            <a:r>
              <a:rPr lang="ja-JP" altLang="en-US" sz="2000" b="1" spc="150" dirty="0" smtClean="0">
                <a:ln w="11430"/>
                <a:ea typeface="+mj-ea"/>
              </a:rPr>
              <a:t>★</a:t>
            </a:r>
            <a:r>
              <a:rPr lang="ja-JP" altLang="en-US" sz="2000" b="1" spc="150" dirty="0">
                <a:ln w="11430"/>
                <a:ea typeface="+mj-ea"/>
              </a:rPr>
              <a:t>坂戸</a:t>
            </a:r>
            <a:r>
              <a:rPr lang="ja-JP" altLang="en-US" sz="2000" b="1" spc="150" dirty="0" smtClean="0">
                <a:ln w="11430"/>
                <a:ea typeface="+mj-ea"/>
              </a:rPr>
              <a:t>中学校</a:t>
            </a:r>
            <a:endParaRPr lang="en-US" altLang="ja-JP" sz="2000" b="1" spc="150" dirty="0" smtClean="0">
              <a:ln w="11430"/>
              <a:ea typeface="+mj-ea"/>
            </a:endParaRPr>
          </a:p>
          <a:p>
            <a:r>
              <a:rPr lang="ja-JP" altLang="en-US" sz="2000" b="1" spc="150" dirty="0">
                <a:ln w="11430"/>
                <a:ea typeface="+mj-ea"/>
              </a:rPr>
              <a:t>　</a:t>
            </a:r>
            <a:r>
              <a:rPr lang="ja-JP" altLang="en-US" sz="2000" b="1" spc="150" dirty="0" smtClean="0">
                <a:ln w="11430"/>
                <a:ea typeface="+mj-ea"/>
              </a:rPr>
              <a:t>　・・・</a:t>
            </a:r>
            <a:r>
              <a:rPr lang="en-US" altLang="ja-JP" sz="2000" b="1" spc="150" dirty="0" smtClean="0">
                <a:ln w="11430"/>
                <a:ea typeface="+mj-ea"/>
              </a:rPr>
              <a:t>80</a:t>
            </a:r>
            <a:r>
              <a:rPr lang="en-US" altLang="ja-JP" sz="2000" b="1" spc="150" dirty="0">
                <a:ln w="11430"/>
                <a:ea typeface="+mj-ea"/>
              </a:rPr>
              <a:t>0</a:t>
            </a:r>
            <a:r>
              <a:rPr lang="ja-JP" altLang="en-US" sz="2000" b="1" spc="150" dirty="0" err="1" smtClean="0">
                <a:ln w="11430"/>
                <a:ea typeface="+mj-ea"/>
              </a:rPr>
              <a:t>ｍ</a:t>
            </a:r>
            <a:endParaRPr lang="en-US" altLang="ja-JP" sz="2000" b="1" spc="150" dirty="0" smtClean="0">
              <a:ln w="11430"/>
              <a:ea typeface="+mj-ea"/>
            </a:endParaRPr>
          </a:p>
        </p:txBody>
      </p:sp>
      <p:pic>
        <p:nvPicPr>
          <p:cNvPr id="122" name="図 12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07" y="11179873"/>
            <a:ext cx="921564" cy="626801"/>
          </a:xfrm>
          <a:prstGeom prst="rect">
            <a:avLst/>
          </a:prstGeom>
        </p:spPr>
      </p:pic>
      <p:sp>
        <p:nvSpPr>
          <p:cNvPr id="117" name="正方形/長方形 116"/>
          <p:cNvSpPr/>
          <p:nvPr/>
        </p:nvSpPr>
        <p:spPr>
          <a:xfrm>
            <a:off x="6452024" y="208203"/>
            <a:ext cx="1819174" cy="459987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6100588" y="200262"/>
            <a:ext cx="248102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800" i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2800" i="1" dirty="0" smtClean="0">
                <a:ln w="50800"/>
                <a:solidFill>
                  <a:schemeClr val="accent6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ＬＤＫ</a:t>
            </a:r>
            <a:endParaRPr lang="ja-JP" altLang="en-US" sz="2000" b="0" i="1" cap="none" spc="0" dirty="0">
              <a:ln w="50800"/>
              <a:solidFill>
                <a:schemeClr val="accent6">
                  <a:lumMod val="50000"/>
                </a:schemeClr>
              </a:solidFill>
              <a:effectLst/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-3890336" y="7938818"/>
            <a:ext cx="4020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000" dirty="0" smtClean="0">
                <a:latin typeface="+mn-ea"/>
                <a:cs typeface="ＭＳ Ｐゴシック" panose="020B0600070205080204" pitchFamily="50" charset="-128"/>
              </a:rPr>
              <a:t>インナーバルコニー</a:t>
            </a:r>
            <a:endParaRPr lang="en-US" altLang="ja-JP" sz="2000" dirty="0" smtClean="0">
              <a:latin typeface="+mn-ea"/>
              <a:cs typeface="ＭＳ Ｐゴシック" panose="020B0600070205080204" pitchFamily="50" charset="-128"/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3084638" y="1507292"/>
            <a:ext cx="6819502" cy="619026"/>
            <a:chOff x="5641625" y="5824677"/>
            <a:chExt cx="6819502" cy="654107"/>
          </a:xfrm>
        </p:grpSpPr>
        <p:sp>
          <p:nvSpPr>
            <p:cNvPr id="124" name="正方形/長方形 123"/>
            <p:cNvSpPr/>
            <p:nvPr/>
          </p:nvSpPr>
          <p:spPr>
            <a:xfrm>
              <a:off x="5697531" y="5824677"/>
              <a:ext cx="6763596" cy="6541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641625" y="5832483"/>
              <a:ext cx="3839415" cy="61791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2800" b="1" i="1" dirty="0" smtClean="0">
                  <a:ln w="50800"/>
                  <a:solidFill>
                    <a:srgbClr val="FF0000"/>
                  </a:solidFill>
                  <a:latin typeface="+mj-ea"/>
                  <a:ea typeface="+mj-ea"/>
                </a:rPr>
                <a:t>★</a:t>
              </a:r>
              <a:r>
                <a:rPr lang="ja-JP" altLang="en-US" sz="3200" b="1" i="1" dirty="0" smtClean="0">
                  <a:ln w="50800"/>
                  <a:solidFill>
                    <a:srgbClr val="FF0000"/>
                  </a:solidFill>
                  <a:latin typeface="+mj-ea"/>
                  <a:ea typeface="+mj-ea"/>
                </a:rPr>
                <a:t>価格変更</a:t>
              </a:r>
              <a:r>
                <a:rPr lang="ja-JP" altLang="en-US" sz="2400" b="1" i="1" dirty="0" smtClean="0">
                  <a:ln w="50800"/>
                  <a:solidFill>
                    <a:srgbClr val="FF0000"/>
                  </a:solidFill>
                  <a:latin typeface="+mj-ea"/>
                  <a:ea typeface="+mj-ea"/>
                </a:rPr>
                <a:t>しました</a:t>
              </a:r>
              <a:endParaRPr lang="ja-JP" altLang="en-US" sz="1600" b="1" i="1" cap="none" spc="0" dirty="0">
                <a:ln w="50800"/>
                <a:solidFill>
                  <a:srgbClr val="FF0000"/>
                </a:solidFill>
                <a:effectLst/>
                <a:latin typeface="+mj-ea"/>
                <a:ea typeface="+mj-ea"/>
              </a:endParaRPr>
            </a:p>
          </p:txBody>
        </p:sp>
      </p:grpSp>
      <p:pic>
        <p:nvPicPr>
          <p:cNvPr id="112" name="Picture 10" descr="C:\Users\kanto-3\AppData\Local\Microsoft\Windows\Temporary Internet Files\Content.IE5\BUJ8DHDT\MC90043258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9">
            <a:off x="-3649430" y="5345323"/>
            <a:ext cx="459272" cy="4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452704" y="88558"/>
            <a:ext cx="267733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坂戸</a:t>
            </a:r>
            <a:r>
              <a:rPr lang="ja-JP" alt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駅</a:t>
            </a:r>
            <a:endParaRPr lang="en-US" altLang="ja-JP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徒歩</a:t>
            </a:r>
            <a:r>
              <a:rPr lang="en-US" altLang="ja-JP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ja-JP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ja-JP" alt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分</a:t>
            </a:r>
            <a:endParaRPr lang="ja-JP" alt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2" y="184653"/>
            <a:ext cx="1797109" cy="1075258"/>
          </a:xfrm>
          <a:prstGeom prst="rect">
            <a:avLst/>
          </a:prstGeom>
        </p:spPr>
      </p:pic>
      <p:sp>
        <p:nvSpPr>
          <p:cNvPr id="83" name="正方形/長方形 82"/>
          <p:cNvSpPr/>
          <p:nvPr/>
        </p:nvSpPr>
        <p:spPr>
          <a:xfrm>
            <a:off x="6563193" y="491311"/>
            <a:ext cx="28680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60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3,180</a:t>
            </a:r>
            <a:r>
              <a:rPr lang="ja-JP" altLang="en-US" sz="3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万円</a:t>
            </a:r>
            <a:endParaRPr lang="ja-JP" altLang="en-US" sz="2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393753" y="1434856"/>
            <a:ext cx="2363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i="1" dirty="0" smtClean="0">
                <a:ln w="0"/>
                <a:solidFill>
                  <a:srgbClr val="FF0000"/>
                </a:solidFill>
                <a:latin typeface="+mj-ea"/>
                <a:ea typeface="+mj-ea"/>
              </a:rPr>
              <a:t>残り</a:t>
            </a:r>
            <a:r>
              <a:rPr lang="en-US" altLang="ja-JP" sz="4000" i="1" dirty="0">
                <a:ln w="0"/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ja-JP" altLang="en-US" sz="4000" i="1" dirty="0" smtClean="0">
                <a:ln w="0"/>
                <a:solidFill>
                  <a:srgbClr val="FF0000"/>
                </a:solidFill>
                <a:latin typeface="+mj-ea"/>
                <a:ea typeface="+mj-ea"/>
              </a:rPr>
              <a:t>棟！</a:t>
            </a:r>
            <a:endParaRPr lang="ja-JP" altLang="en-US" sz="2800" i="1" cap="none" spc="0" dirty="0">
              <a:ln w="0"/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1808538" y="17808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正方形/長方形 100"/>
          <p:cNvSpPr/>
          <p:nvPr/>
        </p:nvSpPr>
        <p:spPr>
          <a:xfrm>
            <a:off x="8447531" y="521525"/>
            <a:ext cx="8771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8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（税込）</a:t>
            </a:r>
            <a:endParaRPr lang="ja-JP" altLang="en-US" sz="1800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6241209" y="1411381"/>
            <a:ext cx="3839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i="1" dirty="0" smtClean="0">
                <a:ln w="50800"/>
                <a:solidFill>
                  <a:srgbClr val="FF0000"/>
                </a:solidFill>
                <a:latin typeface="+mj-ea"/>
                <a:ea typeface="+mj-ea"/>
              </a:rPr>
              <a:t>★</a:t>
            </a:r>
            <a:r>
              <a:rPr lang="en-US" altLang="ja-JP" sz="4000" b="1" i="1" dirty="0" smtClean="0">
                <a:ln w="50800"/>
                <a:solidFill>
                  <a:srgbClr val="FF0000"/>
                </a:solidFill>
                <a:latin typeface="+mj-ea"/>
                <a:ea typeface="+mj-ea"/>
              </a:rPr>
              <a:t>20</a:t>
            </a:r>
            <a:r>
              <a:rPr lang="en-US" altLang="ja-JP" sz="4000" b="1" i="1" dirty="0">
                <a:ln w="50800"/>
                <a:solidFill>
                  <a:srgbClr val="FF0000"/>
                </a:solidFill>
                <a:latin typeface="+mj-ea"/>
                <a:ea typeface="+mj-ea"/>
              </a:rPr>
              <a:t>0</a:t>
            </a:r>
            <a:r>
              <a:rPr lang="ja-JP" altLang="en-US" sz="2800" b="1" i="1" dirty="0" smtClean="0">
                <a:ln w="50800"/>
                <a:solidFill>
                  <a:srgbClr val="FF0000"/>
                </a:solidFill>
                <a:latin typeface="+mj-ea"/>
                <a:ea typeface="+mj-ea"/>
              </a:rPr>
              <a:t>万円</a:t>
            </a:r>
            <a:r>
              <a:rPr lang="ja-JP" altLang="en-US" sz="3200" b="1" i="1" dirty="0" smtClean="0">
                <a:ln w="50800"/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sz="4000" b="1" i="1" dirty="0" smtClean="0">
                <a:ln w="50800"/>
                <a:solidFill>
                  <a:srgbClr val="FF0000"/>
                </a:solidFill>
                <a:latin typeface="+mj-ea"/>
                <a:ea typeface="+mj-ea"/>
              </a:rPr>
              <a:t>down</a:t>
            </a:r>
            <a:endParaRPr lang="ja-JP" altLang="en-US" sz="3200" b="1" i="1" cap="none" spc="0" dirty="0">
              <a:ln w="50800"/>
              <a:solidFill>
                <a:srgbClr val="FF000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4216531" y="3290217"/>
            <a:ext cx="2751089" cy="27071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>
            <a:off x="7485432" y="6042591"/>
            <a:ext cx="3449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各部屋にクローゼット付</a:t>
            </a:r>
            <a:endParaRPr lang="en-US" altLang="ja-JP" sz="1600" dirty="0" smtClean="0">
              <a:latin typeface="+mj-ea"/>
              <a:ea typeface="+mj-ea"/>
              <a:cs typeface="ＭＳ Ｐゴシック" panose="020B0600070205080204" pitchFamily="50" charset="-128"/>
            </a:endParaRPr>
          </a:p>
        </p:txBody>
      </p:sp>
      <p:pic>
        <p:nvPicPr>
          <p:cNvPr id="100" name="Picture 10" descr="C:\Users\kanto-3\AppData\Local\Microsoft\Windows\Temporary Internet Files\Content.IE5\BUJ8DHDT\MC90043258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9">
            <a:off x="5441818" y="3094801"/>
            <a:ext cx="459272" cy="4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円/楕円 14"/>
          <p:cNvSpPr/>
          <p:nvPr/>
        </p:nvSpPr>
        <p:spPr>
          <a:xfrm>
            <a:off x="6241210" y="8837235"/>
            <a:ext cx="3469344" cy="15468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7172860" y="8936678"/>
            <a:ext cx="21659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ja-JP" altLang="en-US" sz="2000" b="1" spc="150" dirty="0" smtClean="0">
                <a:ln w="11430"/>
                <a:ea typeface="+mj-ea"/>
              </a:rPr>
              <a:t>★</a:t>
            </a:r>
            <a:r>
              <a:rPr lang="ja-JP" altLang="en-US" sz="2000" b="1" spc="150" dirty="0">
                <a:ln w="11430"/>
                <a:ea typeface="+mj-ea"/>
              </a:rPr>
              <a:t>ベルク</a:t>
            </a:r>
            <a:endParaRPr lang="en-US" altLang="ja-JP" sz="2000" b="1" spc="150" dirty="0" smtClean="0">
              <a:ln w="11430"/>
              <a:ea typeface="+mj-ea"/>
            </a:endParaRPr>
          </a:p>
          <a:p>
            <a:r>
              <a:rPr lang="ja-JP" altLang="en-US" sz="2000" b="1" spc="150" dirty="0" smtClean="0">
                <a:ln w="11430"/>
                <a:ea typeface="+mj-ea"/>
              </a:rPr>
              <a:t>　　　・・・</a:t>
            </a:r>
            <a:r>
              <a:rPr lang="en-US" altLang="ja-JP" sz="2000" b="1" spc="150" dirty="0" smtClean="0">
                <a:ln w="11430"/>
                <a:ea typeface="+mj-ea"/>
              </a:rPr>
              <a:t>24</a:t>
            </a:r>
            <a:r>
              <a:rPr lang="en-US" altLang="ja-JP" sz="2000" b="1" spc="150" dirty="0">
                <a:ln w="11430"/>
                <a:ea typeface="+mj-ea"/>
              </a:rPr>
              <a:t>0</a:t>
            </a:r>
            <a:r>
              <a:rPr lang="ja-JP" altLang="en-US" sz="2000" b="1" spc="150" dirty="0" err="1" smtClean="0">
                <a:ln w="11430"/>
                <a:ea typeface="+mj-ea"/>
              </a:rPr>
              <a:t>ｍ</a:t>
            </a:r>
            <a:endParaRPr lang="en-US" altLang="ja-JP" sz="2000" b="1" spc="150" dirty="0" smtClean="0">
              <a:ln w="11430"/>
              <a:ea typeface="+mj-ea"/>
            </a:endParaRPr>
          </a:p>
          <a:p>
            <a:r>
              <a:rPr lang="ja-JP" altLang="en-US" sz="2000" b="1" spc="150" dirty="0" smtClean="0">
                <a:ln w="11430"/>
                <a:ea typeface="+mj-ea"/>
              </a:rPr>
              <a:t>★セブン</a:t>
            </a:r>
            <a:r>
              <a:rPr lang="ja-JP" altLang="en-US" sz="2000" b="1" spc="150" dirty="0">
                <a:ln w="11430"/>
                <a:ea typeface="+mj-ea"/>
              </a:rPr>
              <a:t>イレブン</a:t>
            </a:r>
            <a:endParaRPr lang="en-US" altLang="ja-JP" sz="2000" b="1" spc="150" dirty="0" smtClean="0">
              <a:ln w="11430"/>
              <a:ea typeface="+mj-ea"/>
            </a:endParaRPr>
          </a:p>
          <a:p>
            <a:r>
              <a:rPr lang="ja-JP" altLang="en-US" sz="2000" b="1" spc="150" dirty="0" smtClean="0">
                <a:ln w="11430"/>
                <a:ea typeface="+mj-ea"/>
              </a:rPr>
              <a:t>　　　・・・</a:t>
            </a:r>
            <a:r>
              <a:rPr lang="en-US" altLang="ja-JP" sz="2000" b="1" spc="150" dirty="0" smtClean="0">
                <a:ln w="11430"/>
                <a:ea typeface="+mj-ea"/>
              </a:rPr>
              <a:t>40</a:t>
            </a:r>
            <a:r>
              <a:rPr lang="en-US" altLang="ja-JP" sz="2000" b="1" spc="150" dirty="0">
                <a:ln w="11430"/>
                <a:ea typeface="+mj-ea"/>
              </a:rPr>
              <a:t>0</a:t>
            </a:r>
            <a:r>
              <a:rPr lang="ja-JP" altLang="en-US" sz="2000" b="1" spc="150" dirty="0" err="1" smtClean="0">
                <a:ln w="11430"/>
                <a:ea typeface="+mj-ea"/>
              </a:rPr>
              <a:t>ｍ</a:t>
            </a:r>
            <a:endParaRPr lang="en-US" altLang="ja-JP" sz="2000" b="1" spc="150" dirty="0" smtClean="0">
              <a:ln w="11430"/>
              <a:ea typeface="+mj-ea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72" y="9024421"/>
            <a:ext cx="1178949" cy="1048078"/>
          </a:xfrm>
          <a:prstGeom prst="rect">
            <a:avLst/>
          </a:prstGeom>
        </p:spPr>
      </p:pic>
      <p:sp>
        <p:nvSpPr>
          <p:cNvPr id="106" name="正方形/長方形 105"/>
          <p:cNvSpPr/>
          <p:nvPr/>
        </p:nvSpPr>
        <p:spPr>
          <a:xfrm>
            <a:off x="714130" y="6149906"/>
            <a:ext cx="2881241" cy="5689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正方形/長方形 113"/>
          <p:cNvSpPr/>
          <p:nvPr/>
        </p:nvSpPr>
        <p:spPr>
          <a:xfrm>
            <a:off x="1042076" y="6257165"/>
            <a:ext cx="20313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i="1" dirty="0" smtClean="0">
                <a:ln w="0"/>
                <a:latin typeface="+mj-ea"/>
                <a:ea typeface="+mj-ea"/>
              </a:rPr>
              <a:t>坂戸市山田町</a:t>
            </a:r>
            <a:endParaRPr lang="ja-JP" altLang="en-US" sz="1600" i="1" cap="none" spc="0" dirty="0">
              <a:ln w="0"/>
              <a:latin typeface="+mj-ea"/>
              <a:ea typeface="+mj-ea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78145" y="11976473"/>
            <a:ext cx="4868640" cy="233910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●所在地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坂戸市山田町</a:t>
            </a:r>
            <a:endParaRPr lang="en-US" altLang="ja-JP" sz="1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●土地面積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/130.10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㎡（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39.3</a:t>
            </a:r>
            <a:r>
              <a:rPr lang="en-US" altLang="ja-JP" sz="1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5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坪）</a:t>
            </a:r>
            <a:endParaRPr lang="en-US" altLang="ja-JP" sz="1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●建物面積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/102.68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㎡（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31.0</a:t>
            </a:r>
            <a:r>
              <a:rPr lang="en-US" altLang="ja-JP" sz="1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6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坪）</a:t>
            </a:r>
            <a:endParaRPr lang="en-US" altLang="ja-JP" sz="1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●用途地域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第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1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種中住地域</a:t>
            </a:r>
            <a:endParaRPr lang="en-US" altLang="ja-JP" sz="1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●建</a:t>
            </a:r>
            <a:r>
              <a:rPr lang="ja-JP" altLang="en-US" sz="16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ぺい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率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/6</a:t>
            </a:r>
            <a:r>
              <a:rPr lang="en-US" altLang="ja-JP" sz="1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0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％●容積率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/168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％</a:t>
            </a:r>
            <a:endParaRPr lang="en-US" altLang="ja-JP" sz="1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●接道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中央開発道路：私道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4.2</a:t>
            </a:r>
            <a:r>
              <a:rPr lang="ja-JP" altLang="en-US" sz="16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ｍ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南西側</a:t>
            </a:r>
            <a:r>
              <a:rPr lang="en-US" altLang="ja-JP" sz="1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4</a:t>
            </a:r>
            <a:r>
              <a:rPr lang="ja-JP" altLang="en-US" sz="16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ｍ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公道</a:t>
            </a:r>
            <a:endParaRPr lang="en-US" altLang="ja-JP" sz="1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●設備</a:t>
            </a:r>
            <a:r>
              <a:rPr lang="en-US" altLang="ja-JP" sz="1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公営水道・都市ガス・</a:t>
            </a:r>
            <a:r>
              <a:rPr lang="ja-JP" altLang="en-US" sz="1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公共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下水</a:t>
            </a:r>
            <a:endParaRPr lang="en-US" altLang="ja-JP" sz="1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●完成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/2020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年</a:t>
            </a:r>
            <a:r>
              <a:rPr lang="en-US" altLang="ja-JP" sz="16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7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月　　　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〈</a:t>
            </a:r>
            <a:r>
              <a:rPr lang="ja-JP" altLang="en-US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媒介</a:t>
            </a:r>
            <a:r>
              <a:rPr lang="en-US" altLang="ja-JP" sz="1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〉</a:t>
            </a:r>
            <a:endParaRPr lang="en-US" altLang="ja-JP" sz="1400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  <a:p>
            <a:endParaRPr lang="en-US" altLang="ja-JP" sz="18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4689834" y="5252540"/>
            <a:ext cx="3449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広々</a:t>
            </a:r>
            <a:r>
              <a:rPr lang="ja-JP" altLang="en-US" sz="1600" dirty="0">
                <a:latin typeface="+mj-ea"/>
                <a:ea typeface="+mj-ea"/>
                <a:cs typeface="ＭＳ Ｐゴシック" panose="020B0600070205080204" pitchFamily="50" charset="-128"/>
              </a:rPr>
              <a:t>と</a:t>
            </a: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した</a:t>
            </a:r>
            <a:endParaRPr lang="en-US" altLang="ja-JP" sz="1600" dirty="0" smtClean="0">
              <a:latin typeface="+mj-ea"/>
              <a:ea typeface="+mj-ea"/>
              <a:cs typeface="ＭＳ Ｐゴシック" panose="020B0600070205080204" pitchFamily="50" charset="-128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明るいリビング</a:t>
            </a:r>
            <a:r>
              <a:rPr lang="en-US" altLang="ja-JP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20</a:t>
            </a: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帖</a:t>
            </a:r>
            <a:endParaRPr lang="en-US" altLang="ja-JP" sz="1600" dirty="0" smtClean="0">
              <a:latin typeface="+mj-ea"/>
              <a:ea typeface="+mj-ea"/>
              <a:cs typeface="ＭＳ Ｐゴシック" panose="020B0600070205080204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7821853" y="8204433"/>
            <a:ext cx="3449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dirty="0">
                <a:latin typeface="+mj-ea"/>
                <a:ea typeface="+mj-ea"/>
                <a:cs typeface="ＭＳ Ｐゴシック" panose="020B0600070205080204" pitchFamily="50" charset="-128"/>
              </a:rPr>
              <a:t>換気乾燥機</a:t>
            </a: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付</a:t>
            </a:r>
            <a:endParaRPr lang="en-US" altLang="ja-JP" sz="1600" dirty="0" smtClean="0">
              <a:latin typeface="+mj-ea"/>
              <a:ea typeface="+mj-ea"/>
              <a:cs typeface="ＭＳ Ｐゴシック" panose="020B0600070205080204" pitchFamily="50" charset="-128"/>
            </a:endParaRPr>
          </a:p>
        </p:txBody>
      </p:sp>
      <p:pic>
        <p:nvPicPr>
          <p:cNvPr id="86" name="Picture 10" descr="C:\Users\kanto-3\AppData\Local\Microsoft\Windows\Temporary Internet Files\Content.IE5\BUJ8DHDT\MC90043258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9">
            <a:off x="1965851" y="3134176"/>
            <a:ext cx="513610" cy="51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正方形/長方形 125"/>
          <p:cNvSpPr/>
          <p:nvPr/>
        </p:nvSpPr>
        <p:spPr>
          <a:xfrm>
            <a:off x="285125" y="6853454"/>
            <a:ext cx="3619983" cy="171489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0" name="グループ化 139"/>
          <p:cNvGrpSpPr/>
          <p:nvPr/>
        </p:nvGrpSpPr>
        <p:grpSpPr>
          <a:xfrm>
            <a:off x="-1961349" y="6988057"/>
            <a:ext cx="669437" cy="588564"/>
            <a:chOff x="8285767" y="4927796"/>
            <a:chExt cx="483255" cy="389354"/>
          </a:xfrm>
        </p:grpSpPr>
        <p:sp>
          <p:nvSpPr>
            <p:cNvPr id="141" name="円/楕円 140"/>
            <p:cNvSpPr/>
            <p:nvPr/>
          </p:nvSpPr>
          <p:spPr>
            <a:xfrm>
              <a:off x="8303914" y="4927796"/>
              <a:ext cx="435093" cy="38935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42" name="正方形/長方形 141"/>
            <p:cNvSpPr/>
            <p:nvPr/>
          </p:nvSpPr>
          <p:spPr>
            <a:xfrm>
              <a:off x="8285767" y="4931147"/>
              <a:ext cx="483255" cy="3275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3200" b="0" cap="none" spc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済</a:t>
              </a:r>
            </a:p>
          </p:txBody>
        </p:sp>
      </p:grpSp>
      <p:pic>
        <p:nvPicPr>
          <p:cNvPr id="134" name="Picture 10" descr="C:\Users\kanto-3\AppData\Local\Microsoft\Windows\Temporary Internet Files\Content.IE5\BUJ8DHDT\MC90043258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9">
            <a:off x="5317554" y="6080901"/>
            <a:ext cx="4896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67" y="3569246"/>
            <a:ext cx="3087610" cy="225872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0" y="6925412"/>
            <a:ext cx="2870611" cy="159079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31" y="3593326"/>
            <a:ext cx="2497150" cy="156755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01" y="2386879"/>
            <a:ext cx="2258853" cy="1517511"/>
          </a:xfrm>
          <a:prstGeom prst="rect">
            <a:avLst/>
          </a:prstGeom>
        </p:spPr>
      </p:pic>
      <p:pic>
        <p:nvPicPr>
          <p:cNvPr id="65" name="Picture 10" descr="C:\Users\kanto-3\AppData\Local\Microsoft\Windows\Temporary Internet Files\Content.IE5\BUJ8DHDT\MC90043258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9">
            <a:off x="8331557" y="2093826"/>
            <a:ext cx="474589" cy="47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9" y="6528848"/>
            <a:ext cx="2479516" cy="158454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11" y="4582880"/>
            <a:ext cx="2355339" cy="1443035"/>
          </a:xfrm>
          <a:prstGeom prst="rect">
            <a:avLst/>
          </a:prstGeom>
        </p:spPr>
      </p:pic>
      <p:pic>
        <p:nvPicPr>
          <p:cNvPr id="66" name="Picture 10" descr="C:\Users\kanto-3\AppData\Local\Microsoft\Windows\Temporary Internet Files\Content.IE5\BUJ8DHDT\MC90043258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9">
            <a:off x="8336813" y="4314436"/>
            <a:ext cx="4896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42" y="6806734"/>
            <a:ext cx="2290748" cy="1433412"/>
          </a:xfrm>
          <a:prstGeom prst="rect">
            <a:avLst/>
          </a:prstGeom>
        </p:spPr>
      </p:pic>
      <p:pic>
        <p:nvPicPr>
          <p:cNvPr id="108" name="Picture 10" descr="C:\Users\kanto-3\AppData\Local\Microsoft\Windows\Temporary Internet Files\Content.IE5\BUJ8DHDT\MC90043258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9">
            <a:off x="8283474" y="6445729"/>
            <a:ext cx="438072" cy="4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正方形/長方形 115"/>
          <p:cNvSpPr/>
          <p:nvPr/>
        </p:nvSpPr>
        <p:spPr>
          <a:xfrm>
            <a:off x="4927046" y="8168145"/>
            <a:ext cx="1724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リビング</a:t>
            </a:r>
            <a:r>
              <a:rPr lang="en-US" altLang="ja-JP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20</a:t>
            </a:r>
            <a:r>
              <a:rPr lang="ja-JP" altLang="en-US" sz="1600" dirty="0" smtClean="0">
                <a:latin typeface="+mj-ea"/>
                <a:ea typeface="+mj-ea"/>
                <a:cs typeface="ＭＳ Ｐゴシック" panose="020B0600070205080204" pitchFamily="50" charset="-128"/>
              </a:rPr>
              <a:t>帖</a:t>
            </a:r>
            <a:endParaRPr lang="en-US" altLang="ja-JP" sz="1600" dirty="0" smtClean="0">
              <a:latin typeface="+mj-ea"/>
              <a:ea typeface="+mj-ea"/>
              <a:cs typeface="ＭＳ Ｐゴシック" panose="020B060007020508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72" y="9027019"/>
            <a:ext cx="2410757" cy="267687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04" y="9022836"/>
            <a:ext cx="2343094" cy="24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4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197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HGPｺﾞｼｯｸE</vt:lpstr>
      <vt:lpstr>HGP創英角ｺﾞｼｯｸUB</vt:lpstr>
      <vt:lpstr>Meiryo UI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㈱会社関東不動産情報センター</dc:creator>
  <cp:lastModifiedBy>速水 龍也</cp:lastModifiedBy>
  <cp:revision>220</cp:revision>
  <cp:lastPrinted>2020-11-01T06:09:48Z</cp:lastPrinted>
  <dcterms:created xsi:type="dcterms:W3CDTF">2015-06-03T09:36:17Z</dcterms:created>
  <dcterms:modified xsi:type="dcterms:W3CDTF">2020-11-09T07:38:56Z</dcterms:modified>
</cp:coreProperties>
</file>